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Libre Baskerville"/>
      <p:regular r:id="rId18"/>
      <p:bold r:id="rId19"/>
      <p: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Baskerville-italic.fntdata"/><Relationship Id="rId11" Type="http://schemas.openxmlformats.org/officeDocument/2006/relationships/slide" Target="slides/slide7.xml"/><Relationship Id="rId22" Type="http://schemas.openxmlformats.org/officeDocument/2006/relationships/font" Target="fonts/OpenSans-bold.fntdata"/><Relationship Id="rId10" Type="http://schemas.openxmlformats.org/officeDocument/2006/relationships/slide" Target="slides/slide6.xml"/><Relationship Id="rId21" Type="http://schemas.openxmlformats.org/officeDocument/2006/relationships/font" Target="fonts/OpenSans-regular.fntdata"/><Relationship Id="rId13" Type="http://schemas.openxmlformats.org/officeDocument/2006/relationships/slide" Target="slides/slide9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LibreBaskerville-bold.fntdata"/><Relationship Id="rId6" Type="http://schemas.openxmlformats.org/officeDocument/2006/relationships/slide" Target="slides/slide2.xml"/><Relationship Id="rId18" Type="http://schemas.openxmlformats.org/officeDocument/2006/relationships/font" Target="fonts/LibreBaskervill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34a2f82e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534a2f82e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534a2f82e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34a2f82e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34a2f82e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534a2f82e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34a2f82eb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34a2f82e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534a2f82eb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454501" y="603925"/>
            <a:ext cx="86133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1" lang="en-US" sz="39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Covert Channels in Shared Cloud Hosting:</a:t>
            </a:r>
            <a:r>
              <a:rPr b="1" lang="en-US" sz="29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br>
              <a:rPr lang="en-US" sz="30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25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Case Study on CPU Load-Based Data Exfiltration</a:t>
            </a:r>
            <a:endParaRPr b="0" i="0" sz="25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5632132"/>
            <a:ext cx="363000" cy="363000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793800" y="5812900"/>
            <a:ext cx="31056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lang="en-US" sz="1750">
                <a:solidFill>
                  <a:srgbClr val="000000"/>
                </a:solidFill>
              </a:rPr>
              <a:t>Submitted</a:t>
            </a:r>
            <a:r>
              <a:rPr b="1" i="0" lang="en-US" sz="1750" u="none" cap="none" strike="noStrike">
                <a:solidFill>
                  <a:srgbClr val="000000"/>
                </a:solidFill>
              </a:rPr>
              <a:t> </a:t>
            </a:r>
            <a:r>
              <a:rPr b="1" lang="en-US" sz="1750">
                <a:solidFill>
                  <a:srgbClr val="000000"/>
                </a:solidFill>
              </a:rPr>
              <a:t>to</a:t>
            </a:r>
            <a:r>
              <a:rPr b="1" i="0" lang="en-US" sz="1750" u="none" cap="none" strike="noStrike">
                <a:solidFill>
                  <a:srgbClr val="000000"/>
                </a:solidFill>
              </a:rPr>
              <a:t>: </a:t>
            </a:r>
            <a:endParaRPr b="1" sz="17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50"/>
              <a:t>Dr.Shelly Sachdeva</a:t>
            </a:r>
            <a:endParaRPr sz="1750"/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50"/>
              <a:t>Associative Professor</a:t>
            </a:r>
            <a:r>
              <a:rPr lang="en-US" sz="1750"/>
              <a:t>,</a:t>
            </a:r>
            <a:r>
              <a:rPr lang="en-US" sz="1750"/>
              <a:t>DoCSE</a:t>
            </a:r>
            <a:endParaRPr sz="175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5717650" y="5891925"/>
            <a:ext cx="3480900" cy="19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lang="en-US" sz="1750">
                <a:solidFill>
                  <a:srgbClr val="000000"/>
                </a:solidFill>
              </a:rPr>
              <a:t>Submitted</a:t>
            </a:r>
            <a:r>
              <a:rPr b="1" i="0" lang="en-US" sz="1750" u="none" cap="none" strike="noStrike">
                <a:solidFill>
                  <a:srgbClr val="000000"/>
                </a:solidFill>
              </a:rPr>
              <a:t> by: </a:t>
            </a:r>
            <a:endParaRPr b="1" sz="17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000000"/>
                </a:solidFill>
              </a:rPr>
              <a:t>Akshat Kumar</a:t>
            </a:r>
            <a:endParaRPr sz="17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000000"/>
                </a:solidFill>
              </a:rPr>
              <a:t>(242211003, CSA)</a:t>
            </a:r>
            <a:endParaRPr sz="17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50"/>
              <a:t>Anuj Singh</a:t>
            </a:r>
            <a:br>
              <a:rPr lang="en-US" sz="1750"/>
            </a:br>
            <a:r>
              <a:rPr lang="en-US" sz="1750">
                <a:solidFill>
                  <a:srgbClr val="000000"/>
                </a:solidFill>
              </a:rPr>
              <a:t>(24221</a:t>
            </a:r>
            <a:r>
              <a:rPr lang="en-US" sz="1750"/>
              <a:t>1004</a:t>
            </a:r>
            <a:r>
              <a:rPr lang="en-US" sz="1750">
                <a:solidFill>
                  <a:srgbClr val="000000"/>
                </a:solidFill>
              </a:rPr>
              <a:t>, CS</a:t>
            </a:r>
            <a:r>
              <a:rPr lang="en-US" sz="1750"/>
              <a:t>A</a:t>
            </a:r>
            <a:r>
              <a:rPr lang="en-US" sz="1750">
                <a:solidFill>
                  <a:srgbClr val="000000"/>
                </a:solidFill>
              </a:rPr>
              <a:t>)</a:t>
            </a:r>
            <a:endParaRPr sz="1750">
              <a:solidFill>
                <a:srgbClr val="000000"/>
              </a:solidFill>
            </a:endParaRPr>
          </a:p>
        </p:txBody>
      </p:sp>
      <p:pic>
        <p:nvPicPr>
          <p:cNvPr descr="https://lh7-rt.googleusercontent.com/docsz/AD_4nXfUwsObj2YB75N2irvsMF_ezeIRB-yTy5oJxB4eC543txsVH-SSbd40w2aS3IeHhj2ExSMZcKstKiZgizZa1HSHA7UzACoWSAOVIVNEJWXuYxaKZlbb8BtwnLn5MLIwxZIJgJO1qWuQMEBBwnmhXCkk2Rs?key=jiuf-YS3vgkvw3jY-TkWhQ"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750" y="3127469"/>
            <a:ext cx="1933850" cy="173681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3458275" y="4864275"/>
            <a:ext cx="194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000000"/>
                </a:solidFill>
              </a:rPr>
              <a:t>NIT Delhi</a:t>
            </a:r>
            <a:endParaRPr b="1" sz="175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t/>
            </a:r>
            <a:endParaRPr b="1" sz="1750">
              <a:solidFill>
                <a:srgbClr val="000000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>
            <a:off x="793790" y="2721412"/>
            <a:ext cx="938807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Detection and Countermeasures</a:t>
            </a:r>
            <a:endParaRPr b="0" i="0" sz="4450" u="none" cap="none" strike="noStrike"/>
          </a:p>
        </p:txBody>
      </p:sp>
      <p:sp>
        <p:nvSpPr>
          <p:cNvPr id="199" name="Google Shape;199;p22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Anomaly Detection</a:t>
            </a:r>
            <a:endParaRPr b="0" i="0" sz="2200" u="none" cap="none" strike="noStrike"/>
          </a:p>
        </p:txBody>
      </p:sp>
      <p:sp>
        <p:nvSpPr>
          <p:cNvPr id="200" name="Google Shape;200;p2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Monitor unusual CPU usage patterns real-time.</a:t>
            </a:r>
            <a:endParaRPr b="0" i="0" sz="1750" u="none" cap="none" strike="noStrike"/>
          </a:p>
        </p:txBody>
      </p:sp>
      <p:sp>
        <p:nvSpPr>
          <p:cNvPr id="201" name="Google Shape;201;p22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Resource Isolation</a:t>
            </a:r>
            <a:endParaRPr b="0" i="0" sz="2200" u="none" cap="none" strike="noStrike"/>
          </a:p>
        </p:txBody>
      </p:sp>
      <p:sp>
        <p:nvSpPr>
          <p:cNvPr id="202" name="Google Shape;202;p22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Limit CPU sharing between sensitive VMs.</a:t>
            </a:r>
            <a:endParaRPr b="0" i="0" sz="1750" u="none" cap="none" strike="noStrike"/>
          </a:p>
        </p:txBody>
      </p:sp>
      <p:sp>
        <p:nvSpPr>
          <p:cNvPr id="203" name="Google Shape;203;p22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Noise Injection</a:t>
            </a:r>
            <a:endParaRPr b="0" i="0" sz="2200" u="none" cap="none" strike="noStrike"/>
          </a:p>
        </p:txBody>
      </p:sp>
      <p:sp>
        <p:nvSpPr>
          <p:cNvPr id="204" name="Google Shape;204;p22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Add variability to prevent consistent CPU patterns.</a:t>
            </a:r>
            <a:endParaRPr b="0" i="0" sz="1750" u="none" cap="none" strike="noStrike"/>
          </a:p>
        </p:txBody>
      </p:sp>
      <p:sp>
        <p:nvSpPr>
          <p:cNvPr id="205" name="Google Shape;205;p22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Prioritization</a:t>
            </a:r>
            <a:endParaRPr b="0" i="0" sz="2200" u="none" cap="none" strike="noStrike"/>
          </a:p>
        </p:txBody>
      </p:sp>
      <p:sp>
        <p:nvSpPr>
          <p:cNvPr id="206" name="Google Shape;206;p22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Ensure critical apps get protected resource access.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2" name="Google Shape;2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793790" y="3776067"/>
            <a:ext cx="1067954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Broader Implications &amp; Future Work</a:t>
            </a:r>
            <a:endParaRPr b="0" i="0" sz="4450" u="none" cap="none" strike="noStrike"/>
          </a:p>
        </p:txBody>
      </p:sp>
      <p:sp>
        <p:nvSpPr>
          <p:cNvPr id="214" name="Google Shape;214;p23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fmla="val 15001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793790" y="6072426"/>
            <a:ext cx="299870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Cloud Security Risks</a:t>
            </a:r>
            <a:endParaRPr b="0" i="0" sz="2200" u="none" cap="none" strike="noStrike"/>
          </a:p>
        </p:txBody>
      </p:sp>
      <p:sp>
        <p:nvSpPr>
          <p:cNvPr id="216" name="Google Shape;216;p2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Covert channels pose significant unseen threats.</a:t>
            </a:r>
            <a:endParaRPr b="0" i="0" sz="1750" u="none" cap="none" strike="noStrike"/>
          </a:p>
        </p:txBody>
      </p:sp>
      <p:sp>
        <p:nvSpPr>
          <p:cNvPr id="217" name="Google Shape;217;p23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fmla="val 15001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5254704" y="5732145"/>
            <a:ext cx="318063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Advanced Monitoring</a:t>
            </a:r>
            <a:endParaRPr b="0" i="0" sz="2200" u="none" cap="none" strike="noStrike"/>
          </a:p>
        </p:txBody>
      </p:sp>
      <p:sp>
        <p:nvSpPr>
          <p:cNvPr id="219" name="Google Shape;219;p23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Develop proactive detection methods to catch leaks.</a:t>
            </a:r>
            <a:endParaRPr b="0" i="0" sz="1750" u="none" cap="none" strike="noStrike"/>
          </a:p>
        </p:txBody>
      </p:sp>
      <p:sp>
        <p:nvSpPr>
          <p:cNvPr id="220" name="Google Shape;220;p23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fmla="val 15001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 Direction</a:t>
            </a:r>
            <a:endParaRPr b="0" i="0" sz="2200" u="none" cap="none" strike="noStrike"/>
          </a:p>
        </p:txBody>
      </p:sp>
      <p:sp>
        <p:nvSpPr>
          <p:cNvPr id="222" name="Google Shape;222;p23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Explore vulnerabilities beyond CPU load channels.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8" name="Google Shape;2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</a:t>
            </a:r>
            <a:endParaRPr b="0" i="0" sz="4450" u="none" cap="none" strike="noStrike"/>
          </a:p>
        </p:txBody>
      </p:sp>
      <p:sp>
        <p:nvSpPr>
          <p:cNvPr id="230" name="Google Shape;230;p24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Feasibility</a:t>
            </a:r>
            <a:endParaRPr b="0" i="0" sz="2200" u="none" cap="none" strike="noStrike"/>
          </a:p>
        </p:txBody>
      </p:sp>
      <p:sp>
        <p:nvSpPr>
          <p:cNvPr id="232" name="Google Shape;232;p24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CPU load-based data exfiltration is possible in shared clouds.</a:t>
            </a:r>
            <a:endParaRPr b="0" i="0" sz="1750" u="none" cap="none" strike="noStrike"/>
          </a:p>
        </p:txBody>
      </p:sp>
      <p:sp>
        <p:nvSpPr>
          <p:cNvPr id="233" name="Google Shape;233;p2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Insufficiency</a:t>
            </a:r>
            <a:endParaRPr b="0" i="0" sz="2200" u="none" cap="none" strike="noStrike"/>
          </a:p>
        </p:txBody>
      </p:sp>
      <p:sp>
        <p:nvSpPr>
          <p:cNvPr id="235" name="Google Shape;235;p24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Current isolation mechanisms fail to prevent covert leaks.</a:t>
            </a:r>
            <a:endParaRPr b="0" i="0" sz="1750" u="none" cap="none" strike="noStrike"/>
          </a:p>
        </p:txBody>
      </p:sp>
      <p:sp>
        <p:nvSpPr>
          <p:cNvPr id="236" name="Google Shape;236;p24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Security</a:t>
            </a:r>
            <a:endParaRPr b="0" i="0" sz="2200" u="none" cap="none" strike="noStrike"/>
          </a:p>
        </p:txBody>
      </p:sp>
      <p:sp>
        <p:nvSpPr>
          <p:cNvPr id="238" name="Google Shape;238;p24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Multi-layer defenses and monitoring are critical.</a:t>
            </a:r>
            <a:endParaRPr b="0" i="0" sz="1750" u="none" cap="none" strike="noStrike"/>
          </a:p>
        </p:txBody>
      </p:sp>
      <p:sp>
        <p:nvSpPr>
          <p:cNvPr id="239" name="Google Shape;239;p24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Vigilance</a:t>
            </a:r>
            <a:endParaRPr b="0" i="0" sz="2200" u="none" cap="none" strike="noStrike"/>
          </a:p>
        </p:txBody>
      </p:sp>
      <p:sp>
        <p:nvSpPr>
          <p:cNvPr id="241" name="Google Shape;241;p24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Continuous security oversight is essential for cloud safety.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/>
          <p:nvPr/>
        </p:nvSpPr>
        <p:spPr>
          <a:xfrm>
            <a:off x="1858650" y="1544475"/>
            <a:ext cx="109131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450">
                <a:solidFill>
                  <a:schemeClr val="dk1"/>
                </a:solidFill>
              </a:rPr>
              <a:t>You've been a </a:t>
            </a:r>
            <a:r>
              <a:rPr b="1" i="1" lang="en-US" sz="4450">
                <a:solidFill>
                  <a:schemeClr val="dk1"/>
                </a:solidFill>
              </a:rPr>
              <a:t>fantastic audience.</a:t>
            </a:r>
            <a:endParaRPr b="1" i="1" sz="4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4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50">
                <a:solidFill>
                  <a:schemeClr val="dk1"/>
                </a:solidFill>
              </a:rPr>
              <a:t>We truly </a:t>
            </a:r>
            <a:r>
              <a:rPr b="1" lang="en-US" sz="4450">
                <a:solidFill>
                  <a:schemeClr val="dk1"/>
                </a:solidFill>
              </a:rPr>
              <a:t>appreciate your</a:t>
            </a:r>
            <a:r>
              <a:rPr lang="en-US" sz="4450">
                <a:solidFill>
                  <a:schemeClr val="dk1"/>
                </a:solidFill>
              </a:rPr>
              <a:t> time and attention.</a:t>
            </a:r>
            <a:endParaRPr sz="4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4450">
                <a:solidFill>
                  <a:schemeClr val="dk1"/>
                </a:solidFill>
              </a:rPr>
              <a:t>Any </a:t>
            </a:r>
            <a:r>
              <a:rPr b="1" i="1" lang="en-US" sz="4450">
                <a:solidFill>
                  <a:schemeClr val="dk1"/>
                </a:solidFill>
              </a:rPr>
              <a:t>questions or thoughts</a:t>
            </a:r>
            <a:r>
              <a:rPr i="1" lang="en-US" sz="4450">
                <a:solidFill>
                  <a:schemeClr val="dk1"/>
                </a:solidFill>
              </a:rPr>
              <a:t> you'd like to share?</a:t>
            </a:r>
            <a:endParaRPr i="1" sz="4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t/>
            </a:r>
            <a:endParaRPr sz="44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6171724" y="538996"/>
            <a:ext cx="7773352" cy="1223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3850"/>
              <a:buFont typeface="Libre Baskerville"/>
              <a:buNone/>
            </a:pPr>
            <a:r>
              <a:rPr b="0" i="0" lang="en-US" sz="38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Architecture Overview: Shared Hosting Context</a:t>
            </a:r>
            <a:endParaRPr b="0" i="0" sz="38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6171724" y="2056686"/>
            <a:ext cx="7773352" cy="1128236"/>
          </a:xfrm>
          <a:prstGeom prst="roundRect">
            <a:avLst>
              <a:gd fmla="val 2603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367462" y="2252424"/>
            <a:ext cx="2700457" cy="30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900"/>
              <a:buFont typeface="Libre Baskerville"/>
              <a:buNone/>
            </a:pPr>
            <a:r>
              <a:rPr b="0" i="0" lang="en-US" sz="19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Shared Infrastructure</a:t>
            </a:r>
            <a:endParaRPr b="0" i="0" sz="19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6367462" y="2675811"/>
            <a:ext cx="7381875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Tenants use the same physical servers and CPUs.</a:t>
            </a:r>
            <a:endParaRPr b="0" i="0" sz="15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6171724" y="3380661"/>
            <a:ext cx="7773352" cy="1128236"/>
          </a:xfrm>
          <a:prstGeom prst="roundRect">
            <a:avLst>
              <a:gd fmla="val 2603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367462" y="3576399"/>
            <a:ext cx="2447687" cy="30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900"/>
              <a:buFont typeface="Libre Baskerville"/>
              <a:buNone/>
            </a:pPr>
            <a:r>
              <a:rPr b="0" i="0" lang="en-US" sz="19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Mixed Users</a:t>
            </a:r>
            <a:endParaRPr b="0" i="0" sz="19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6367462" y="3999786"/>
            <a:ext cx="7381875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Legitimate and malicious VMs coexist on hardware.</a:t>
            </a:r>
            <a:endParaRPr b="0" i="0" sz="15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6171724" y="4704636"/>
            <a:ext cx="7773352" cy="1128236"/>
          </a:xfrm>
          <a:prstGeom prst="roundRect">
            <a:avLst>
              <a:gd fmla="val 2603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6367462" y="4900374"/>
            <a:ext cx="2447687" cy="30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900"/>
              <a:buFont typeface="Libre Baskerville"/>
              <a:buNone/>
            </a:pPr>
            <a:r>
              <a:rPr b="0" i="0" lang="en-US" sz="19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CPU Sharing</a:t>
            </a:r>
            <a:endParaRPr b="0" i="0" sz="190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6367462" y="5323761"/>
            <a:ext cx="7381875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Cloud provider manages CPUs shared by VMs.</a:t>
            </a:r>
            <a:endParaRPr b="0" i="0" sz="15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6171724" y="6028611"/>
            <a:ext cx="7773352" cy="1128236"/>
          </a:xfrm>
          <a:prstGeom prst="roundRect">
            <a:avLst>
              <a:gd fmla="val 2603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6367462" y="6224349"/>
            <a:ext cx="2447687" cy="30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900"/>
              <a:buFont typeface="Libre Baskerville"/>
              <a:buNone/>
            </a:pPr>
            <a:r>
              <a:rPr b="0" i="0" lang="en-US" sz="19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Indirect Access</a:t>
            </a:r>
            <a:endParaRPr b="0" i="0" sz="190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6367462" y="6647736"/>
            <a:ext cx="7381875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Malicious VM exploits shared compute environment.</a:t>
            </a:r>
            <a:endParaRPr b="0" i="0" sz="150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6171724" y="7377113"/>
            <a:ext cx="7773352" cy="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Key Insight:</a:t>
            </a:r>
            <a:r>
              <a:rPr b="0" i="0" lang="en-US" sz="15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Virtual isolation is not true information isolation.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793802" y="2286600"/>
            <a:ext cx="12271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Covert Channels: The Silent Threat</a:t>
            </a:r>
            <a:endParaRPr b="0" i="0" sz="445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793790" y="3638550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Are Covert Channels?</a:t>
            </a:r>
            <a:endParaRPr b="0" i="0" sz="22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793790" y="4574024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Unauthorized paths to transfer secret information.</a:t>
            </a:r>
            <a:endParaRPr b="0" i="0" sz="17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4200406" y="36385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Types of Channels</a:t>
            </a:r>
            <a:endParaRPr b="0" i="0" sz="220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4200406" y="4219694"/>
            <a:ext cx="284559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 b="0" i="0" sz="175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4200406" y="4661892"/>
            <a:ext cx="284559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Timing</a:t>
            </a:r>
            <a:endParaRPr b="0" i="0" sz="175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4200406" y="5104090"/>
            <a:ext cx="284559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CPU Load</a:t>
            </a:r>
            <a:endParaRPr b="0" i="0" sz="175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7607022" y="36385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CPU Load Channel</a:t>
            </a:r>
            <a:endParaRPr b="0" i="0" sz="220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607022" y="4219694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Manipulates CPU usage to encode data bits.</a:t>
            </a:r>
            <a:endParaRPr b="0" i="0" sz="175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11013638" y="36385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Security Challenge</a:t>
            </a:r>
            <a:endParaRPr b="0" i="0" sz="22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11013638" y="4219694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Conceals data bypassing traditional defenses.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565200" y="540675"/>
            <a:ext cx="8813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Case Study: CPU Load-Based Data Exfiltration</a:t>
            </a:r>
            <a:endParaRPr b="0" i="0" sz="44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878860" y="249328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26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Objective</a:t>
            </a:r>
            <a:endParaRPr b="0" i="0" sz="220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Showcase practical hidden data exfiltration.</a:t>
            </a:r>
            <a:endParaRPr b="0" i="0" sz="17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878860" y="387810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b="0" i="0" sz="26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Victim</a:t>
            </a:r>
            <a:endParaRPr b="0" i="0" sz="220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Legitimate VM running sensitive applications.</a:t>
            </a:r>
            <a:endParaRPr b="0" i="0" sz="175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878860" y="5262920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b="0" i="0" sz="26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Attacker</a:t>
            </a:r>
            <a:endParaRPr b="0" i="0" sz="220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Malicious VM extracting data covertly.</a:t>
            </a:r>
            <a:endParaRPr b="0" i="0" sz="17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78860" y="664773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b="0" i="0" sz="26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Method</a:t>
            </a:r>
            <a:endParaRPr b="0" i="0" sz="220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Modulate CPU load to transmit encoded bits.</a:t>
            </a:r>
            <a:endParaRPr b="0" i="0" sz="1750" u="none" cap="none" strike="noStrike"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793790" y="2230874"/>
            <a:ext cx="1195363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Experimental Setup: Cloud Environment</a:t>
            </a:r>
            <a:endParaRPr b="0" i="0" sz="445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793790" y="35066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Cloud Provider</a:t>
            </a:r>
            <a:endParaRPr b="0" i="0" sz="220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793790" y="4087773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Amazon EC2 used for testing environment.</a:t>
            </a:r>
            <a:endParaRPr b="0" i="0" sz="1750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4200406" y="35066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VM Instances</a:t>
            </a:r>
            <a:endParaRPr b="0" i="0" sz="220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4200406" y="4087773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Instances like t2.micro and t3.small selected.</a:t>
            </a:r>
            <a:endParaRPr b="0" i="0" sz="1750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7607022" y="35066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Operating System</a:t>
            </a:r>
            <a:endParaRPr b="0" i="0" sz="2200" u="none" cap="none" strike="noStrike"/>
          </a:p>
        </p:txBody>
      </p:sp>
      <p:sp>
        <p:nvSpPr>
          <p:cNvPr id="135" name="Google Shape;135;p17"/>
          <p:cNvSpPr/>
          <p:nvPr/>
        </p:nvSpPr>
        <p:spPr>
          <a:xfrm>
            <a:off x="7607022" y="4087773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Ubuntu Server 20.04 LTS deployed on VMs.</a:t>
            </a:r>
            <a:endParaRPr b="0" i="0" sz="175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11013638" y="35066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Tools</a:t>
            </a:r>
            <a:endParaRPr b="0" i="0" sz="220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11013638" y="4087773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Custom CPU load generators and monitoring tools.</a:t>
            </a:r>
            <a:endParaRPr b="0" i="0" sz="175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793790" y="563570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Network latency and bandwidth were controlled.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6250543" y="770453"/>
            <a:ext cx="7615714" cy="1364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250"/>
              <a:buFont typeface="Libre Baskerville"/>
              <a:buNone/>
            </a:pPr>
            <a:r>
              <a:rPr b="0" i="0" lang="en-US" sz="425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Encoding and Transmission</a:t>
            </a:r>
            <a:endParaRPr b="0" i="0" sz="4250" u="none" cap="none" strike="noStrike"/>
          </a:p>
        </p:txBody>
      </p:sp>
      <p:pic>
        <p:nvPicPr>
          <p:cNvPr descr="preencoded.png"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543" y="2462570"/>
            <a:ext cx="545783" cy="54578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/>
          <p:nvPr/>
        </p:nvSpPr>
        <p:spPr>
          <a:xfrm>
            <a:off x="6250543" y="3226594"/>
            <a:ext cx="2356604" cy="682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100"/>
              <a:buFont typeface="Libre Baskerville"/>
              <a:buNone/>
            </a:pPr>
            <a:r>
              <a:rPr b="0" i="0" lang="en-US" sz="21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Encoding Scheme</a:t>
            </a:r>
            <a:endParaRPr b="0" i="0" sz="210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6250543" y="4039791"/>
            <a:ext cx="2356604" cy="1047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Binary modulation: high load = 1, low load = 0.</a:t>
            </a:r>
            <a:endParaRPr b="0" i="0" sz="1700" u="none" cap="none" strike="noStrike"/>
          </a:p>
        </p:txBody>
      </p:sp>
      <p:pic>
        <p:nvPicPr>
          <p:cNvPr descr="preencoded.png" id="148" name="Google Shape;1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0038" y="2462570"/>
            <a:ext cx="545783" cy="5457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8880038" y="3226594"/>
            <a:ext cx="2356604" cy="682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100"/>
              <a:buFont typeface="Libre Baskerville"/>
              <a:buNone/>
            </a:pPr>
            <a:r>
              <a:rPr b="0" i="0" lang="en-US" sz="21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Transmission Rate</a:t>
            </a:r>
            <a:endParaRPr b="0" i="0" sz="210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8880038" y="4039791"/>
            <a:ext cx="2356604" cy="698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Data sent at 1 to 10 bits per second.</a:t>
            </a:r>
            <a:endParaRPr b="0" i="0" sz="1700" u="none" cap="none" strike="noStrike"/>
          </a:p>
        </p:txBody>
      </p:sp>
      <p:pic>
        <p:nvPicPr>
          <p:cNvPr descr="preencoded.png" id="151" name="Google Shape;15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09534" y="2462570"/>
            <a:ext cx="545783" cy="545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11509534" y="3226594"/>
            <a:ext cx="2356723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100"/>
              <a:buFont typeface="Libre Baskerville"/>
              <a:buNone/>
            </a:pPr>
            <a:r>
              <a:rPr b="0" i="0" lang="en-US" sz="21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Synchronization</a:t>
            </a:r>
            <a:endParaRPr b="0" i="0" sz="21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11509534" y="3698677"/>
            <a:ext cx="2356723" cy="1047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Periodic beacons ensure alignment of data.</a:t>
            </a:r>
            <a:endParaRPr b="0" i="0" sz="1700" u="none" cap="none" strike="noStrike"/>
          </a:p>
        </p:txBody>
      </p:sp>
      <p:pic>
        <p:nvPicPr>
          <p:cNvPr descr="preencoded.png" id="154" name="Google Shape;15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0543" y="5524381"/>
            <a:ext cx="545783" cy="545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6250543" y="6288405"/>
            <a:ext cx="2356604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100"/>
              <a:buFont typeface="Libre Baskerville"/>
              <a:buNone/>
            </a:pPr>
            <a:r>
              <a:rPr b="0" i="0" lang="en-US" sz="210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Error Correction</a:t>
            </a:r>
            <a:endParaRPr b="0" i="0" sz="210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6250543" y="6760488"/>
            <a:ext cx="2356604" cy="698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00"/>
              <a:buFont typeface="Open Sans"/>
              <a:buNone/>
            </a:pPr>
            <a:r>
              <a:rPr b="0" i="0" lang="en-US" sz="17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Basic parity checks to detect errors.</a:t>
            </a:r>
            <a:endParaRPr b="0" i="0" sz="1700" u="none" cap="none" strike="noStrike"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25"/>
            <a:ext cx="5486400" cy="822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100"/>
              <a:buFont typeface="Libre Baskerville"/>
              <a:buNone/>
            </a:pPr>
            <a:r>
              <a:rPr b="0" i="0" lang="en-US" sz="4100" u="none" cap="none" strike="noStrik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Results: Data Exfiltration Performance</a:t>
            </a:r>
            <a:endParaRPr b="0" i="0" sz="410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6219111" y="2199323"/>
            <a:ext cx="7678579" cy="1206341"/>
          </a:xfrm>
          <a:prstGeom prst="roundRect">
            <a:avLst>
              <a:gd fmla="val 2603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6428423" y="2408634"/>
            <a:ext cx="2617232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Transmission Rate</a:t>
            </a:r>
            <a:endParaRPr b="0" i="0" sz="205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6428423" y="2861310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Achieved data rates within expected 1-10 bps range.</a:t>
            </a:r>
            <a:endParaRPr b="0" i="0" sz="160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6219111" y="3614976"/>
            <a:ext cx="7678579" cy="1206341"/>
          </a:xfrm>
          <a:prstGeom prst="roundRect">
            <a:avLst>
              <a:gd fmla="val 2603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6428423" y="3824288"/>
            <a:ext cx="2617232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Error Rate</a:t>
            </a:r>
            <a:endParaRPr b="0" i="0" sz="205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6428423" y="4276963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Low percentage of transmission errors observed.</a:t>
            </a:r>
            <a:endParaRPr b="0" i="0" sz="160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6219111" y="5030629"/>
            <a:ext cx="7678579" cy="1206341"/>
          </a:xfrm>
          <a:prstGeom prst="roundRect">
            <a:avLst>
              <a:gd fmla="val 2603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6428423" y="5239941"/>
            <a:ext cx="2617232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Noise Impact</a:t>
            </a:r>
            <a:endParaRPr b="0" i="0" sz="20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6428423" y="5692616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Background CPU activity causes occasional interference.</a:t>
            </a:r>
            <a:endParaRPr b="0" i="0" sz="16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6219111" y="6446282"/>
            <a:ext cx="7678579" cy="1206341"/>
          </a:xfrm>
          <a:prstGeom prst="roundRect">
            <a:avLst>
              <a:gd fmla="val 2603" name="adj"/>
            </a:avLst>
          </a:prstGeom>
          <a:solidFill>
            <a:srgbClr val="EAE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6428423" y="6655594"/>
            <a:ext cx="2617232" cy="32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Noise Mitigation</a:t>
            </a:r>
            <a:endParaRPr b="0" i="0" sz="205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6428423" y="7108269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Applied filtering techniques to improve signal quality.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 title="Architectur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7398"/>
            <a:ext cx="9325025" cy="5832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4401875" y="349575"/>
            <a:ext cx="73203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100"/>
              <a:buFont typeface="Libre Baskerville"/>
              <a:buNone/>
            </a:pPr>
            <a:r>
              <a:rPr lang="en-US" sz="410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Architecture Diagram</a:t>
            </a:r>
            <a:endParaRPr b="0" i="0" sz="4100" u="none" cap="none" strike="noStrike"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027" y="1255875"/>
            <a:ext cx="4445949" cy="666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 title="Flow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75" y="2007825"/>
            <a:ext cx="9046600" cy="497282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/>
          <p:nvPr/>
        </p:nvSpPr>
        <p:spPr>
          <a:xfrm>
            <a:off x="5550200" y="334925"/>
            <a:ext cx="57654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100"/>
              <a:buFont typeface="Libre Baskerville"/>
              <a:buNone/>
            </a:pPr>
            <a:r>
              <a:rPr lang="en-US" sz="410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Flow Diagram</a:t>
            </a:r>
            <a:endParaRPr b="0" i="0" sz="4100" u="none" cap="none" strike="noStrike"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8375" y="1170750"/>
            <a:ext cx="4502700" cy="675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